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7" r:id="rId4"/>
    <p:sldId id="264" r:id="rId5"/>
    <p:sldId id="273" r:id="rId6"/>
    <p:sldId id="266" r:id="rId7"/>
    <p:sldId id="269" r:id="rId8"/>
    <p:sldId id="272" r:id="rId9"/>
    <p:sldId id="274" r:id="rId10"/>
    <p:sldId id="275" r:id="rId11"/>
    <p:sldId id="276" r:id="rId12"/>
    <p:sldId id="277" r:id="rId13"/>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31D6CE68-2416-48D1-A895-446AAB375632}" type="datetimeFigureOut">
              <a:rPr lang="en-GB" smtClean="0"/>
              <a:pPr/>
              <a:t>28/03/2014</a:t>
            </a:fld>
            <a:endParaRPr lang="en-GB"/>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2A118804-8035-4803-B967-FB26F0AE3CDB}"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FE658DF2-2D5C-4F2D-B985-6F98A8E64973}" type="slidenum">
              <a:rPr lang="is-IS" smtClean="0"/>
              <a:pPr/>
              <a:t>1</a:t>
            </a:fld>
            <a:endParaRPr lang="is-I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dirty="0" smtClean="0"/>
              <a:t>Dæmi</a:t>
            </a:r>
            <a:r>
              <a:rPr lang="is-IS" baseline="0" dirty="0" smtClean="0"/>
              <a:t> um mál þar sem kæra er ekki lögð fram: </a:t>
            </a:r>
          </a:p>
          <a:p>
            <a:pPr marL="228600" indent="-228600">
              <a:buAutoNum type="arabicParenR"/>
            </a:pPr>
            <a:r>
              <a:rPr lang="is-IS" baseline="0" dirty="0" smtClean="0"/>
              <a:t>Faðir stúlku tilkynnir um að henni hafi verið nauðgað og segir að stúlkan og foreldrar hennar séu að hugsa hvort þau ætli að leggja fram kæru. Næsta dag hringir hann og segir að eftir fjölskyldufund hafi verið ákveðið að kæra ekki – stúlkan sé ekki viss hvort um nauðgun hafi verið að ræða. </a:t>
            </a:r>
          </a:p>
          <a:p>
            <a:pPr marL="228600" indent="-228600">
              <a:buAutoNum type="arabicParenR"/>
            </a:pPr>
            <a:r>
              <a:rPr lang="is-IS" baseline="0" dirty="0" smtClean="0"/>
              <a:t>Kona leitar til lögreglu og vill tilkynna nauðgun sem átti sér stað fyrir nokkru síðan. Hún segir að hún sé að vinna í sínum málum og vilji að lögregla viti um málið en að hún sé ekki tilbúin til að leggja fram kæru. </a:t>
            </a:r>
          </a:p>
          <a:p>
            <a:pPr marL="228600" indent="-228600">
              <a:buAutoNum type="arabicParenR"/>
            </a:pPr>
            <a:r>
              <a:rPr lang="is-IS" baseline="0" dirty="0" smtClean="0"/>
              <a:t>Vinkona ungrar konu tilkynnir að henni hafi verið nauðgað – unga konan vill sjálf ekki leggja fram kæru. </a:t>
            </a:r>
          </a:p>
          <a:p>
            <a:endParaRPr lang="is-IS" baseline="0" dirty="0" smtClean="0"/>
          </a:p>
          <a:p>
            <a:r>
              <a:rPr lang="is-IS" baseline="0" dirty="0" err="1" smtClean="0"/>
              <a:t>Ath</a:t>
            </a:r>
            <a:r>
              <a:rPr lang="is-IS" baseline="0" dirty="0" smtClean="0"/>
              <a:t>: Í stórum hluta mála þar sem kæra liggur ekki fyrir veit lögregla ekki hverjir sakborningar eru. </a:t>
            </a:r>
            <a:endParaRPr lang="is-IS" dirty="0"/>
          </a:p>
        </p:txBody>
      </p:sp>
      <p:sp>
        <p:nvSpPr>
          <p:cNvPr id="4" name="Slide Number Placeholder 3"/>
          <p:cNvSpPr>
            <a:spLocks noGrp="1"/>
          </p:cNvSpPr>
          <p:nvPr>
            <p:ph type="sldNum" sz="quarter" idx="10"/>
          </p:nvPr>
        </p:nvSpPr>
        <p:spPr/>
        <p:txBody>
          <a:bodyPr/>
          <a:lstStyle/>
          <a:p>
            <a:fld id="{5D847A23-6D44-4D0A-BA6B-251749E635BD}" type="slidenum">
              <a:rPr lang="is-IS" smtClean="0"/>
              <a:pPr/>
              <a:t>3</a:t>
            </a:fld>
            <a:endParaRPr lang="is-I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s-IS" dirty="0"/>
          </a:p>
        </p:txBody>
      </p:sp>
      <p:sp>
        <p:nvSpPr>
          <p:cNvPr id="4" name="Slide Number Placeholder 3"/>
          <p:cNvSpPr>
            <a:spLocks noGrp="1"/>
          </p:cNvSpPr>
          <p:nvPr>
            <p:ph type="sldNum" sz="quarter" idx="10"/>
          </p:nvPr>
        </p:nvSpPr>
        <p:spPr/>
        <p:txBody>
          <a:bodyPr/>
          <a:lstStyle/>
          <a:p>
            <a:fld id="{FE658DF2-2D5C-4F2D-B985-6F98A8E64973}" type="slidenum">
              <a:rPr lang="is-IS" smtClean="0"/>
              <a:pPr/>
              <a:t>4</a:t>
            </a:fld>
            <a:endParaRPr lang="is-I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E6FEC5-E21B-47C0-80AC-CF9808E496E2}" type="datetimeFigureOut">
              <a:rPr lang="en-GB" smtClean="0"/>
              <a:pPr/>
              <a:t>28/03/2014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519B76B-4405-4FD0-9645-EB0A436BBA6D}"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6FEC5-E21B-47C0-80AC-CF9808E496E2}" type="datetimeFigureOut">
              <a:rPr lang="en-GB" smtClean="0"/>
              <a:pPr/>
              <a:t>28/03/2014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9B76B-4405-4FD0-9645-EB0A436BBA6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5039"/>
            <a:ext cx="7772400" cy="1470025"/>
          </a:xfrm>
        </p:spPr>
        <p:txBody>
          <a:bodyPr>
            <a:noAutofit/>
          </a:bodyPr>
          <a:lstStyle/>
          <a:p>
            <a:r>
              <a:rPr lang="is-IS" sz="2800" dirty="0"/>
              <a:t>„...[það mun] alltaf halla á brotaþola sé þetta sakamál“. </a:t>
            </a:r>
            <a:r>
              <a:rPr lang="is-IS" sz="2800" dirty="0" smtClean="0"/>
              <a:t>Er </a:t>
            </a:r>
            <a:r>
              <a:rPr lang="is-IS" sz="2800" dirty="0"/>
              <a:t>ástæða til að nýta skaðabótaréttinn í auknum mæli í kynferðisbrotamálum?</a:t>
            </a:r>
            <a:endParaRPr lang="en-GB" sz="2800" dirty="0"/>
          </a:p>
        </p:txBody>
      </p:sp>
      <p:sp>
        <p:nvSpPr>
          <p:cNvPr id="3" name="Subtitle 2"/>
          <p:cNvSpPr>
            <a:spLocks noGrp="1"/>
          </p:cNvSpPr>
          <p:nvPr>
            <p:ph type="subTitle" idx="1"/>
          </p:nvPr>
        </p:nvSpPr>
        <p:spPr>
          <a:xfrm>
            <a:off x="1371600" y="4700736"/>
            <a:ext cx="6400800" cy="1104528"/>
          </a:xfrm>
        </p:spPr>
        <p:txBody>
          <a:bodyPr>
            <a:normAutofit fontScale="77500" lnSpcReduction="20000"/>
          </a:bodyPr>
          <a:lstStyle/>
          <a:p>
            <a:r>
              <a:rPr lang="is-IS" sz="2800" dirty="0" smtClean="0"/>
              <a:t>Hildur Fjóla Antonsdóttir</a:t>
            </a:r>
          </a:p>
          <a:p>
            <a:r>
              <a:rPr lang="is-IS" sz="2800" dirty="0" smtClean="0"/>
              <a:t>Kynjafræðingur og rannsakandi</a:t>
            </a:r>
          </a:p>
          <a:p>
            <a:r>
              <a:rPr lang="is-IS" sz="2800" dirty="0" smtClean="0"/>
              <a:t>EDDA -  öndvegissetur</a:t>
            </a:r>
            <a:endParaRPr lang="is-IS" sz="2800" dirty="0"/>
          </a:p>
        </p:txBody>
      </p:sp>
      <p:pic>
        <p:nvPicPr>
          <p:cNvPr id="4" name="Picture 3" descr="EDDA_logo.jpg"/>
          <p:cNvPicPr>
            <a:picLocks noChangeAspect="1"/>
          </p:cNvPicPr>
          <p:nvPr/>
        </p:nvPicPr>
        <p:blipFill>
          <a:blip r:embed="rId3" cstate="print"/>
          <a:stretch>
            <a:fillRect/>
          </a:stretch>
        </p:blipFill>
        <p:spPr>
          <a:xfrm>
            <a:off x="6372200" y="476672"/>
            <a:ext cx="2028297" cy="864096"/>
          </a:xfrm>
          <a:prstGeom prst="rect">
            <a:avLst/>
          </a:prstGeom>
        </p:spPr>
      </p:pic>
      <p:pic>
        <p:nvPicPr>
          <p:cNvPr id="5" name="Picture 4" descr="Háskóli Íslands (2).gif"/>
          <p:cNvPicPr>
            <a:picLocks noChangeAspect="1"/>
          </p:cNvPicPr>
          <p:nvPr/>
        </p:nvPicPr>
        <p:blipFill>
          <a:blip r:embed="rId4" cstate="print"/>
          <a:stretch>
            <a:fillRect/>
          </a:stretch>
        </p:blipFill>
        <p:spPr>
          <a:xfrm>
            <a:off x="395536" y="476672"/>
            <a:ext cx="3467052" cy="936104"/>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Úrræði í fyrndum málum, þar sem játning liggur fyrir? </a:t>
            </a:r>
            <a:endParaRPr lang="en-GB" dirty="0"/>
          </a:p>
        </p:txBody>
      </p:sp>
      <p:sp>
        <p:nvSpPr>
          <p:cNvPr id="3" name="Content Placeholder 2"/>
          <p:cNvSpPr>
            <a:spLocks noGrp="1"/>
          </p:cNvSpPr>
          <p:nvPr>
            <p:ph idx="1"/>
          </p:nvPr>
        </p:nvSpPr>
        <p:spPr/>
        <p:txBody>
          <a:bodyPr>
            <a:normAutofit lnSpcReduction="10000"/>
          </a:bodyPr>
          <a:lstStyle/>
          <a:p>
            <a:r>
              <a:rPr lang="is-IS" dirty="0" smtClean="0"/>
              <a:t>„Ég hef stundum hugsað um þessi skaðabótamál, þetta er örugglega eitthvað sem að í einhverjum tilvikum ætti við, sem maður færi af stað með. [...] Og náttúrulega það eru til fyrnd mál, þetta á kannski við þar sem eru fyrnd mál þar sem gerandinn hefur viðurkennt brotið. Það er alveg dálítið um það held ég, að menn eigi játningar í fyrndum málum og þá er þetta náttúrulega alveg einmitt eitthvað úrræði.“ (Réttargæslumaður)</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sz="3600" dirty="0" smtClean="0"/>
              <a:t>Óvíst að niðurstaðan yrði önnur en hægt að horfa aðeins öðruvísi á aðstæður</a:t>
            </a:r>
            <a:endParaRPr lang="en-GB" sz="3600" dirty="0"/>
          </a:p>
        </p:txBody>
      </p:sp>
      <p:sp>
        <p:nvSpPr>
          <p:cNvPr id="3" name="Content Placeholder 2"/>
          <p:cNvSpPr>
            <a:spLocks noGrp="1"/>
          </p:cNvSpPr>
          <p:nvPr>
            <p:ph idx="1"/>
          </p:nvPr>
        </p:nvSpPr>
        <p:spPr/>
        <p:txBody>
          <a:bodyPr>
            <a:normAutofit fontScale="85000" lnSpcReduction="20000"/>
          </a:bodyPr>
          <a:lstStyle/>
          <a:p>
            <a:r>
              <a:rPr lang="is-IS" dirty="0" smtClean="0"/>
              <a:t>„Ég sé ekki að þetta kalli á neina skoðun eða breytingu í sjálfu sér, það getur svo sem vel verið að þurfi að upplýsa fólk betur um kannski að þetta sé möguleiki sem að það hafi, ef að ríkissaksóknari hafi fellt mál niður út af því að hann treystir sér ekki, telji ekki efni til að höfða mál, að þá sé þetta úrræði. En oft á tíðum má sem sagt gera ráð fyrir að niðurstaðan yrði nú sambærileg þar, þó að það sé ekki útilokað. [...] sá sem að krefst bóta á þessum grundvelli, hann verður að leiða það einhvern veginn í ljós en sönnunarmatið er kannski ekki virkt með sama hætti og þegar í refsimáli er en það er hægt að svona horfa aðeins öðruvísi á allar aðstæður.“ (Dómari)</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t>Þá er sönnunarstaðan orðin 50/50</a:t>
            </a:r>
            <a:endParaRPr lang="en-GB" dirty="0"/>
          </a:p>
        </p:txBody>
      </p:sp>
      <p:sp>
        <p:nvSpPr>
          <p:cNvPr id="3" name="Content Placeholder 2"/>
          <p:cNvSpPr>
            <a:spLocks noGrp="1"/>
          </p:cNvSpPr>
          <p:nvPr>
            <p:ph idx="1"/>
          </p:nvPr>
        </p:nvSpPr>
        <p:spPr>
          <a:xfrm>
            <a:off x="457200" y="1600200"/>
            <a:ext cx="8229600" cy="4997152"/>
          </a:xfrm>
        </p:spPr>
        <p:txBody>
          <a:bodyPr>
            <a:normAutofit fontScale="77500" lnSpcReduction="20000"/>
          </a:bodyPr>
          <a:lstStyle/>
          <a:p>
            <a:r>
              <a:rPr lang="is-IS" dirty="0" smtClean="0"/>
              <a:t>„það er alveg ljóst að út frá þessari grunnreglu þá er sko staðan ójöfn frá upphafi milli sakborningsins og brotaþolans og brotaþolinn á </a:t>
            </a:r>
            <a:r>
              <a:rPr lang="is-IS" dirty="0" err="1" smtClean="0"/>
              <a:t>á</a:t>
            </a:r>
            <a:r>
              <a:rPr lang="is-IS" dirty="0" smtClean="0"/>
              <a:t> brattann að sækja út frá þessari reglu. [...] er ástæða til þess að sko bjóða upp á fleiri úrræði í þessum málaflokki? Þannig að ef að ákæruvaldið er með svona mál sem það treystir sér </a:t>
            </a:r>
            <a:r>
              <a:rPr lang="is-IS" dirty="0" smtClean="0"/>
              <a:t>ekki </a:t>
            </a:r>
            <a:r>
              <a:rPr lang="is-IS" dirty="0" smtClean="0"/>
              <a:t>til að fara með fyrir dómi í sakamáli, á að láta reyna á atburðarásina í einkamáli í staðinn? Þannig að hið opinbera myndi með einhverju móti koma að því eða styrkja og styðja brotaþola í því að fara í einkamál við sakborninginn af því að þar er náttúrulega sönnunarstaðan orðin allt önnur, þar er það orðið 50/50. [...] af því þetta er oft svo mikil spurning um að ná fram þessari viðurkenningu á því að það hafi verið brotið gegn manni. Og sú viðurkenning getur allt eins komið í gegnum einkamál eins og sakamál.“ (Dómari)</a:t>
            </a: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Umfang kynferðisofbeldis</a:t>
            </a:r>
            <a:endParaRPr lang="en-GB" dirty="0"/>
          </a:p>
        </p:txBody>
      </p:sp>
      <p:sp>
        <p:nvSpPr>
          <p:cNvPr id="3" name="Content Placeholder 2"/>
          <p:cNvSpPr>
            <a:spLocks noGrp="1"/>
          </p:cNvSpPr>
          <p:nvPr>
            <p:ph idx="1"/>
          </p:nvPr>
        </p:nvSpPr>
        <p:spPr/>
        <p:txBody>
          <a:bodyPr>
            <a:normAutofit fontScale="77500" lnSpcReduction="20000"/>
          </a:bodyPr>
          <a:lstStyle/>
          <a:p>
            <a:r>
              <a:rPr lang="is-IS" dirty="0" smtClean="0"/>
              <a:t>Um 24% kvenna á aldrinum 18-80 ára, eða 24-28 þúsund konur, hafa orðið fyrir kynferðislegu ofbeldi einhvern tímann frá 16 </a:t>
            </a:r>
            <a:r>
              <a:rPr lang="is-IS" dirty="0"/>
              <a:t>ára aldri. </a:t>
            </a:r>
            <a:endParaRPr lang="is-IS" dirty="0" smtClean="0"/>
          </a:p>
          <a:p>
            <a:r>
              <a:rPr lang="is-IS" dirty="0" smtClean="0"/>
              <a:t>Um </a:t>
            </a:r>
            <a:r>
              <a:rPr lang="is-IS" dirty="0"/>
              <a:t>13% kvenna á aldrinum 18-80 ára, </a:t>
            </a:r>
            <a:r>
              <a:rPr lang="is-IS" dirty="0" smtClean="0"/>
              <a:t>eða um 12-16 þúsund konur hafa orðið </a:t>
            </a:r>
            <a:r>
              <a:rPr lang="is-IS" dirty="0"/>
              <a:t>fyrir nauðgun eða tilraun til nauðgunar eftir 16 ára </a:t>
            </a:r>
            <a:r>
              <a:rPr lang="is-IS" dirty="0" smtClean="0"/>
              <a:t>aldur.</a:t>
            </a:r>
          </a:p>
          <a:p>
            <a:pPr>
              <a:buNone/>
            </a:pPr>
            <a:r>
              <a:rPr lang="is-IS" sz="2500" dirty="0"/>
              <a:t>	</a:t>
            </a:r>
            <a:r>
              <a:rPr lang="is-IS" sz="2500" dirty="0" smtClean="0"/>
              <a:t>(Elísabet Karlsdóttir og Ásdís A. Arnalds, 2010)</a:t>
            </a:r>
          </a:p>
          <a:p>
            <a:pPr>
              <a:buNone/>
            </a:pPr>
            <a:endParaRPr lang="is-IS" sz="2200" dirty="0" smtClean="0"/>
          </a:p>
          <a:p>
            <a:r>
              <a:rPr lang="is-IS" dirty="0" smtClean="0"/>
              <a:t>Af </a:t>
            </a:r>
            <a:r>
              <a:rPr lang="is-IS" dirty="0"/>
              <a:t>þeim sem tilkynntu nauðgun til lögreglu á árunum 2008 og 2009 </a:t>
            </a:r>
            <a:r>
              <a:rPr lang="is-IS" dirty="0" smtClean="0"/>
              <a:t>voru 41% </a:t>
            </a:r>
            <a:r>
              <a:rPr lang="is-IS" dirty="0"/>
              <a:t>þeirra 17 ára og yngri. </a:t>
            </a:r>
            <a:endParaRPr lang="is-IS" dirty="0" smtClean="0"/>
          </a:p>
          <a:p>
            <a:pPr>
              <a:buNone/>
            </a:pPr>
            <a:r>
              <a:rPr lang="is-IS" dirty="0" smtClean="0"/>
              <a:t>	</a:t>
            </a:r>
            <a:r>
              <a:rPr lang="is-IS" sz="2400" dirty="0" smtClean="0"/>
              <a:t>(Hildur Fjóla Antonsdóttir og Þorbjörg Sigríður Gunnlaugsdóttir, 2013)</a:t>
            </a:r>
          </a:p>
          <a:p>
            <a:pPr>
              <a:buNone/>
            </a:pPr>
            <a:endParaRPr lang="is-IS" sz="2400" dirty="0" smtClean="0"/>
          </a:p>
          <a:p>
            <a:r>
              <a:rPr lang="is-IS" dirty="0" smtClean="0"/>
              <a:t>Vantar tölur um stúlkur, drengi og karla.</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03848" y="404664"/>
            <a:ext cx="2592288" cy="122413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ln w="6350">
                <a:solidFill>
                  <a:schemeClr val="tx1"/>
                </a:solidFill>
              </a:ln>
            </a:endParaRPr>
          </a:p>
        </p:txBody>
      </p:sp>
      <p:sp>
        <p:nvSpPr>
          <p:cNvPr id="6" name="TextBox 5"/>
          <p:cNvSpPr txBox="1"/>
          <p:nvPr/>
        </p:nvSpPr>
        <p:spPr>
          <a:xfrm>
            <a:off x="3275856" y="1537628"/>
            <a:ext cx="2448272" cy="523220"/>
          </a:xfrm>
          <a:prstGeom prst="rect">
            <a:avLst/>
          </a:prstGeom>
          <a:noFill/>
        </p:spPr>
        <p:txBody>
          <a:bodyPr wrap="square" rtlCol="0">
            <a:spAutoFit/>
          </a:bodyPr>
          <a:lstStyle/>
          <a:p>
            <a:pPr algn="ctr"/>
            <a:r>
              <a:rPr lang="is-IS" sz="1400" dirty="0" smtClean="0"/>
              <a:t>189 tilkynningar og kærur sem bárust til lögreglunnar</a:t>
            </a:r>
            <a:endParaRPr lang="is-IS" sz="1400" dirty="0"/>
          </a:p>
        </p:txBody>
      </p:sp>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5496" y="1211848"/>
            <a:ext cx="2592288" cy="1231900"/>
          </a:xfrm>
          <a:prstGeom prst="rect">
            <a:avLst/>
          </a:prstGeom>
          <a:noFill/>
          <a:ln w="6350">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444208" y="1211848"/>
            <a:ext cx="2592288" cy="1231900"/>
          </a:xfrm>
          <a:prstGeom prst="rect">
            <a:avLst/>
          </a:prstGeom>
          <a:noFill/>
          <a:ln w="317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444208" y="1283856"/>
            <a:ext cx="2664296" cy="938719"/>
          </a:xfrm>
          <a:prstGeom prst="rect">
            <a:avLst/>
          </a:prstGeom>
          <a:noFill/>
          <a:ln w="6350">
            <a:noFill/>
          </a:ln>
        </p:spPr>
        <p:txBody>
          <a:bodyPr wrap="square" rtlCol="0">
            <a:spAutoFit/>
          </a:bodyPr>
          <a:lstStyle/>
          <a:p>
            <a:r>
              <a:rPr lang="is-IS" sz="1100" b="1" dirty="0" smtClean="0"/>
              <a:t>70 mál, rannsókn hætt, </a:t>
            </a:r>
            <a:r>
              <a:rPr lang="is-IS" sz="1100" b="1" dirty="0" err="1" smtClean="0"/>
              <a:t>forml</a:t>
            </a:r>
            <a:r>
              <a:rPr lang="is-IS" sz="1100" b="1" dirty="0" smtClean="0"/>
              <a:t>. ástæður:</a:t>
            </a:r>
          </a:p>
          <a:p>
            <a:r>
              <a:rPr lang="is-IS" sz="1100" dirty="0" smtClean="0"/>
              <a:t>2 mál, brot fyrnd</a:t>
            </a:r>
          </a:p>
          <a:p>
            <a:r>
              <a:rPr lang="is-IS" sz="1100" dirty="0" smtClean="0"/>
              <a:t>6 mál, kærðu ósakhæfir</a:t>
            </a:r>
          </a:p>
          <a:p>
            <a:r>
              <a:rPr lang="is-IS" sz="1100" dirty="0" smtClean="0"/>
              <a:t>19 mál, kærðu óþekktir, finnast ekki</a:t>
            </a:r>
          </a:p>
          <a:p>
            <a:r>
              <a:rPr lang="is-IS" sz="1100" dirty="0" smtClean="0"/>
              <a:t>43 mál, kæra ekki lögð fram</a:t>
            </a:r>
          </a:p>
        </p:txBody>
      </p:sp>
      <p:sp>
        <p:nvSpPr>
          <p:cNvPr id="12" name="TextBox 11"/>
          <p:cNvSpPr txBox="1"/>
          <p:nvPr/>
        </p:nvSpPr>
        <p:spPr>
          <a:xfrm>
            <a:off x="107504" y="1211848"/>
            <a:ext cx="2520280" cy="1785104"/>
          </a:xfrm>
          <a:prstGeom prst="rect">
            <a:avLst/>
          </a:prstGeom>
          <a:noFill/>
          <a:ln w="6350">
            <a:noFill/>
          </a:ln>
        </p:spPr>
        <p:txBody>
          <a:bodyPr wrap="square" rtlCol="0">
            <a:spAutoFit/>
          </a:bodyPr>
          <a:lstStyle/>
          <a:p>
            <a:r>
              <a:rPr lang="is-IS" sz="1100" b="1" dirty="0" smtClean="0"/>
              <a:t>31 mál, rannsókn hætt, </a:t>
            </a:r>
            <a:r>
              <a:rPr lang="is-IS" sz="1100" b="1" dirty="0" err="1" smtClean="0"/>
              <a:t>efnisl</a:t>
            </a:r>
            <a:r>
              <a:rPr lang="is-IS" sz="1100" b="1" dirty="0" smtClean="0"/>
              <a:t>. ástæður:</a:t>
            </a:r>
          </a:p>
          <a:p>
            <a:r>
              <a:rPr lang="is-IS" sz="1100" dirty="0" smtClean="0"/>
              <a:t>5 mál, teljast hvorki líkl. né nægjl. til sakf.</a:t>
            </a:r>
          </a:p>
          <a:p>
            <a:r>
              <a:rPr lang="is-IS" sz="1100" dirty="0" smtClean="0"/>
              <a:t>2 mál, ekki efni til rannsóknar</a:t>
            </a:r>
          </a:p>
          <a:p>
            <a:r>
              <a:rPr lang="is-IS" sz="1100" dirty="0"/>
              <a:t>1</a:t>
            </a:r>
            <a:r>
              <a:rPr lang="is-IS" sz="1100" dirty="0" smtClean="0"/>
              <a:t> mál, ekki grundv. </a:t>
            </a:r>
            <a:r>
              <a:rPr lang="is-IS" sz="1100" dirty="0"/>
              <a:t>t</a:t>
            </a:r>
            <a:r>
              <a:rPr lang="is-IS" sz="1100" dirty="0" smtClean="0"/>
              <a:t>il frekari ranns.</a:t>
            </a:r>
          </a:p>
          <a:p>
            <a:r>
              <a:rPr lang="is-IS" sz="1100" dirty="0" smtClean="0"/>
              <a:t>4 mál, hætt án skýringa í gögnum</a:t>
            </a:r>
          </a:p>
          <a:p>
            <a:r>
              <a:rPr lang="is-IS" sz="1100" dirty="0" smtClean="0"/>
              <a:t>3 mál, kærur dregnar til baka</a:t>
            </a:r>
          </a:p>
          <a:p>
            <a:r>
              <a:rPr lang="is-IS" sz="1100" dirty="0" smtClean="0"/>
              <a:t>16 mál, aðrar efnislegar ástæður</a:t>
            </a:r>
          </a:p>
          <a:p>
            <a:endParaRPr lang="is-IS" sz="1100" dirty="0" smtClean="0"/>
          </a:p>
          <a:p>
            <a:endParaRPr lang="is-IS" sz="1100" dirty="0" smtClean="0"/>
          </a:p>
          <a:p>
            <a:endParaRPr lang="is-IS" sz="1100" dirty="0" smtClean="0"/>
          </a:p>
        </p:txBody>
      </p:sp>
      <p:pic>
        <p:nvPicPr>
          <p:cNvPr id="1029"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75856" y="2780928"/>
            <a:ext cx="2304256" cy="10929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3" name="TextBox 22"/>
          <p:cNvSpPr txBox="1"/>
          <p:nvPr/>
        </p:nvSpPr>
        <p:spPr>
          <a:xfrm>
            <a:off x="3203848" y="3049796"/>
            <a:ext cx="2448272" cy="523220"/>
          </a:xfrm>
          <a:prstGeom prst="rect">
            <a:avLst/>
          </a:prstGeom>
          <a:noFill/>
        </p:spPr>
        <p:txBody>
          <a:bodyPr wrap="square" rtlCol="0">
            <a:spAutoFit/>
          </a:bodyPr>
          <a:lstStyle/>
          <a:p>
            <a:pPr algn="ctr"/>
            <a:r>
              <a:rPr lang="is-IS" sz="1400" dirty="0" smtClean="0"/>
              <a:t>88 málum vísað til ríkissaksóknara</a:t>
            </a:r>
            <a:endParaRPr lang="is-IS" sz="1400" dirty="0"/>
          </a:p>
        </p:txBody>
      </p:sp>
      <p:pic>
        <p:nvPicPr>
          <p:cNvPr id="24"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51520" y="2780928"/>
            <a:ext cx="2304256" cy="10929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5" name="TextBox 24"/>
          <p:cNvSpPr txBox="1"/>
          <p:nvPr/>
        </p:nvSpPr>
        <p:spPr>
          <a:xfrm>
            <a:off x="179512" y="3121223"/>
            <a:ext cx="2448272" cy="307777"/>
          </a:xfrm>
          <a:prstGeom prst="rect">
            <a:avLst/>
          </a:prstGeom>
          <a:noFill/>
        </p:spPr>
        <p:txBody>
          <a:bodyPr wrap="square" rtlCol="0">
            <a:spAutoFit/>
          </a:bodyPr>
          <a:lstStyle/>
          <a:p>
            <a:pPr algn="ctr"/>
            <a:r>
              <a:rPr lang="is-IS" sz="1400" dirty="0" smtClean="0"/>
              <a:t>57 mál felld niður</a:t>
            </a:r>
            <a:endParaRPr lang="is-IS" sz="1400" dirty="0"/>
          </a:p>
        </p:txBody>
      </p:sp>
      <p:pic>
        <p:nvPicPr>
          <p:cNvPr id="26"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75856" y="4208236"/>
            <a:ext cx="2304256" cy="10929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3203848" y="4489956"/>
            <a:ext cx="2448272" cy="523220"/>
          </a:xfrm>
          <a:prstGeom prst="rect">
            <a:avLst/>
          </a:prstGeom>
          <a:noFill/>
        </p:spPr>
        <p:txBody>
          <a:bodyPr wrap="square" rtlCol="0">
            <a:spAutoFit/>
          </a:bodyPr>
          <a:lstStyle/>
          <a:p>
            <a:pPr algn="ctr"/>
            <a:r>
              <a:rPr lang="is-IS" sz="1400" dirty="0" smtClean="0"/>
              <a:t>31 ákæra gefin út af ríkissaksóknara</a:t>
            </a:r>
            <a:endParaRPr lang="is-IS" sz="1400" dirty="0"/>
          </a:p>
        </p:txBody>
      </p:sp>
      <p:pic>
        <p:nvPicPr>
          <p:cNvPr id="29"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788024" y="5661248"/>
            <a:ext cx="2304256" cy="10929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0"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547664" y="5661248"/>
            <a:ext cx="2448272" cy="11271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2" name="TextBox 31"/>
          <p:cNvSpPr txBox="1"/>
          <p:nvPr/>
        </p:nvSpPr>
        <p:spPr>
          <a:xfrm>
            <a:off x="1475656" y="5720769"/>
            <a:ext cx="2592288" cy="1092607"/>
          </a:xfrm>
          <a:prstGeom prst="rect">
            <a:avLst/>
          </a:prstGeom>
          <a:noFill/>
        </p:spPr>
        <p:txBody>
          <a:bodyPr wrap="square" rtlCol="0">
            <a:spAutoFit/>
          </a:bodyPr>
          <a:lstStyle/>
          <a:p>
            <a:pPr algn="ctr"/>
            <a:r>
              <a:rPr lang="is-IS" sz="1300" dirty="0" smtClean="0"/>
              <a:t>21 sakfellingardómur vegna nauðgunarbrots</a:t>
            </a:r>
          </a:p>
          <a:p>
            <a:pPr algn="ctr"/>
            <a:endParaRPr lang="is-IS" sz="1300" dirty="0" smtClean="0"/>
          </a:p>
          <a:p>
            <a:pPr algn="ctr"/>
            <a:r>
              <a:rPr lang="is-IS" sz="1300" dirty="0" smtClean="0"/>
              <a:t>2 sakfellingardómar vegna annarra kynferðisbrota</a:t>
            </a:r>
            <a:endParaRPr lang="is-IS" sz="1300" dirty="0"/>
          </a:p>
        </p:txBody>
      </p:sp>
      <p:sp>
        <p:nvSpPr>
          <p:cNvPr id="33" name="TextBox 32"/>
          <p:cNvSpPr txBox="1"/>
          <p:nvPr/>
        </p:nvSpPr>
        <p:spPr>
          <a:xfrm>
            <a:off x="4716016" y="6001543"/>
            <a:ext cx="2448272" cy="307777"/>
          </a:xfrm>
          <a:prstGeom prst="rect">
            <a:avLst/>
          </a:prstGeom>
          <a:noFill/>
        </p:spPr>
        <p:txBody>
          <a:bodyPr wrap="square" rtlCol="0">
            <a:spAutoFit/>
          </a:bodyPr>
          <a:lstStyle/>
          <a:p>
            <a:pPr algn="ctr"/>
            <a:r>
              <a:rPr lang="is-IS" sz="1400" dirty="0" smtClean="0"/>
              <a:t>8 sýknudómar</a:t>
            </a:r>
            <a:endParaRPr lang="is-IS" sz="1400" dirty="0"/>
          </a:p>
        </p:txBody>
      </p:sp>
      <p:cxnSp>
        <p:nvCxnSpPr>
          <p:cNvPr id="20" name="Straight Arrow Connector 19"/>
          <p:cNvCxnSpPr/>
          <p:nvPr/>
        </p:nvCxnSpPr>
        <p:spPr>
          <a:xfrm flipH="1">
            <a:off x="2699792" y="3212976"/>
            <a:ext cx="432048" cy="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699792" y="1844824"/>
            <a:ext cx="432048" cy="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5868144" y="1859920"/>
            <a:ext cx="432048" cy="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4427984" y="3933056"/>
            <a:ext cx="0" cy="216024"/>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427984" y="2500660"/>
            <a:ext cx="0" cy="20826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292080" y="5373216"/>
            <a:ext cx="0" cy="216024"/>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635896" y="5373216"/>
            <a:ext cx="0" cy="216024"/>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48"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203848" y="1196752"/>
            <a:ext cx="2597150" cy="12319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4" name="TextBox 43"/>
          <p:cNvSpPr txBox="1"/>
          <p:nvPr/>
        </p:nvSpPr>
        <p:spPr>
          <a:xfrm>
            <a:off x="395536" y="116632"/>
            <a:ext cx="8280920" cy="1015663"/>
          </a:xfrm>
          <a:prstGeom prst="rect">
            <a:avLst/>
          </a:prstGeom>
          <a:noFill/>
        </p:spPr>
        <p:txBody>
          <a:bodyPr wrap="square" rtlCol="0">
            <a:spAutoFit/>
          </a:bodyPr>
          <a:lstStyle/>
          <a:p>
            <a:pPr algn="ctr"/>
            <a:r>
              <a:rPr lang="is-IS" sz="2200" b="1" dirty="0" smtClean="0"/>
              <a:t>Afdrif nauðgunarmála (194. gr. </a:t>
            </a:r>
            <a:r>
              <a:rPr lang="is-IS" sz="2200" b="1" dirty="0" err="1" smtClean="0"/>
              <a:t>alm</a:t>
            </a:r>
            <a:r>
              <a:rPr lang="is-IS" sz="2200" b="1" dirty="0" smtClean="0"/>
              <a:t>. </a:t>
            </a:r>
            <a:r>
              <a:rPr lang="is-IS" sz="2200" b="1" dirty="0" err="1" smtClean="0"/>
              <a:t>hgl</a:t>
            </a:r>
            <a:r>
              <a:rPr lang="is-IS" sz="2200" b="1" dirty="0" smtClean="0"/>
              <a:t>.) sem bárust lögreglu á árunum 2008 og 2009 </a:t>
            </a:r>
          </a:p>
          <a:p>
            <a:pPr algn="ctr"/>
            <a:r>
              <a:rPr lang="is-IS" sz="1600" dirty="0" smtClean="0"/>
              <a:t>(Hildur Fjóla Antonsdóttir og Þorbjörg Sigríður Gunnlaugsdóttir, 2013)</a:t>
            </a:r>
            <a:endParaRPr lang="en-GB" sz="1600" dirty="0"/>
          </a:p>
        </p:txBody>
      </p:sp>
    </p:spTree>
    <p:extLst>
      <p:ext uri="{BB962C8B-B14F-4D97-AF65-F5344CB8AC3E}">
        <p14:creationId xmlns="" xmlns:p14="http://schemas.microsoft.com/office/powerpoint/2010/main" val="39959209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Erfið sönnunarstaða</a:t>
            </a:r>
            <a:endParaRPr lang="is-IS" dirty="0"/>
          </a:p>
        </p:txBody>
      </p:sp>
      <p:sp>
        <p:nvSpPr>
          <p:cNvPr id="3" name="Content Placeholder 2"/>
          <p:cNvSpPr>
            <a:spLocks noGrp="1"/>
          </p:cNvSpPr>
          <p:nvPr>
            <p:ph idx="1"/>
          </p:nvPr>
        </p:nvSpPr>
        <p:spPr/>
        <p:txBody>
          <a:bodyPr>
            <a:normAutofit fontScale="92500" lnSpcReduction="10000"/>
          </a:bodyPr>
          <a:lstStyle/>
          <a:p>
            <a:r>
              <a:rPr lang="is-IS" dirty="0" smtClean="0"/>
              <a:t>“við þurfum að sanna málin, sanna brotin, þau eru bara </a:t>
            </a:r>
            <a:r>
              <a:rPr lang="is-IS" dirty="0" err="1" smtClean="0"/>
              <a:t>drulluerfið</a:t>
            </a:r>
            <a:r>
              <a:rPr lang="is-IS" dirty="0" smtClean="0"/>
              <a:t> í sönnun, svo ég bara segi það bara svona. Og í langflestum tilvikum að þá upplifi ég það að brotaþolarnir séu </a:t>
            </a:r>
            <a:r>
              <a:rPr lang="is-IS" dirty="0" err="1" smtClean="0"/>
              <a:t>trúverðugir</a:t>
            </a:r>
            <a:r>
              <a:rPr lang="is-IS" dirty="0" smtClean="0"/>
              <a:t> [...], það er kannski svona eitt og eitt mál þar sem manni finnst að brotaþoli sé ekki trúverðugur [...] það er kannski það sem að við þurfum að koma betur til skila, það er ekki út af því að brotaþoli sé ótrúverðugur, það er bara að það vantar sönnunargögn.” (Saksóknari).</a:t>
            </a:r>
            <a:endParaRPr lang="is-I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sz="4000" dirty="0" smtClean="0"/>
              <a:t>...[það mun] alltaf halla á brotaþola sé þetta </a:t>
            </a:r>
            <a:r>
              <a:rPr lang="is-IS" sz="4000" dirty="0" smtClean="0"/>
              <a:t>sakamál</a:t>
            </a:r>
            <a:endParaRPr lang="en-GB" sz="4000" dirty="0"/>
          </a:p>
        </p:txBody>
      </p:sp>
      <p:sp>
        <p:nvSpPr>
          <p:cNvPr id="3" name="Content Placeholder 2"/>
          <p:cNvSpPr>
            <a:spLocks noGrp="1"/>
          </p:cNvSpPr>
          <p:nvPr>
            <p:ph idx="1"/>
          </p:nvPr>
        </p:nvSpPr>
        <p:spPr>
          <a:xfrm>
            <a:off x="457200" y="1772816"/>
            <a:ext cx="8229600" cy="4680520"/>
          </a:xfrm>
        </p:spPr>
        <p:txBody>
          <a:bodyPr>
            <a:normAutofit/>
          </a:bodyPr>
          <a:lstStyle/>
          <a:p>
            <a:r>
              <a:rPr lang="is-IS" dirty="0" smtClean="0"/>
              <a:t>„þetta er alveg gríðarlega erfiður málaflokkur og ég hef oft velt því fyrir mér hvort að það sé einhver önnur leið til þess að nálgast það að rétta hlut brotaþola í þessum </a:t>
            </a:r>
            <a:r>
              <a:rPr lang="is-IS" dirty="0" err="1" smtClean="0"/>
              <a:t>kynferðis-brotamálum</a:t>
            </a:r>
            <a:r>
              <a:rPr lang="is-IS" dirty="0" smtClean="0"/>
              <a:t>. En það er alveg ljóst að miðað við höfuðregluna um sekt sakbornings, að allan vafa skuli meta honum í hag, þá muni alltaf halla á brotaþola sé þetta sakamál.“ (Dómari)</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s-IS" sz="3600" dirty="0" smtClean="0"/>
              <a:t>Óformleg könnun á meðal eftirtaldra aðila í Svíþjóð, Noregi og Danmörku:</a:t>
            </a:r>
            <a:endParaRPr lang="en-GB" sz="3600" dirty="0"/>
          </a:p>
        </p:txBody>
      </p:sp>
      <p:sp>
        <p:nvSpPr>
          <p:cNvPr id="3" name="Content Placeholder 2"/>
          <p:cNvSpPr>
            <a:spLocks noGrp="1"/>
          </p:cNvSpPr>
          <p:nvPr>
            <p:ph idx="1"/>
          </p:nvPr>
        </p:nvSpPr>
        <p:spPr/>
        <p:txBody>
          <a:bodyPr>
            <a:normAutofit fontScale="92500" lnSpcReduction="20000"/>
          </a:bodyPr>
          <a:lstStyle/>
          <a:p>
            <a:r>
              <a:rPr lang="is-IS" dirty="0" err="1"/>
              <a:t>Brottsoffermyndigheten</a:t>
            </a:r>
            <a:r>
              <a:rPr lang="is-IS" dirty="0"/>
              <a:t> í </a:t>
            </a:r>
            <a:r>
              <a:rPr lang="is-IS" dirty="0" smtClean="0"/>
              <a:t>Svíþjóð</a:t>
            </a:r>
          </a:p>
          <a:p>
            <a:r>
              <a:rPr lang="is-IS" dirty="0" smtClean="0"/>
              <a:t>Mårten </a:t>
            </a:r>
            <a:r>
              <a:rPr lang="is-IS" dirty="0"/>
              <a:t>Schultz, prófessor í einkarétti við </a:t>
            </a:r>
            <a:r>
              <a:rPr lang="is-IS" dirty="0" smtClean="0"/>
              <a:t>lagadeild </a:t>
            </a:r>
            <a:r>
              <a:rPr lang="is-IS" dirty="0" smtClean="0"/>
              <a:t>Stokkhólmsháskóla</a:t>
            </a:r>
          </a:p>
          <a:p>
            <a:r>
              <a:rPr lang="is-IS" dirty="0" smtClean="0"/>
              <a:t>Christian </a:t>
            </a:r>
            <a:r>
              <a:rPr lang="is-IS" dirty="0"/>
              <a:t>Diesen, </a:t>
            </a:r>
            <a:r>
              <a:rPr lang="is-IS" dirty="0" smtClean="0"/>
              <a:t>prófessor </a:t>
            </a:r>
            <a:r>
              <a:rPr lang="is-IS" dirty="0" err="1"/>
              <a:t>e</a:t>
            </a:r>
            <a:r>
              <a:rPr lang="is-IS" dirty="0" err="1" smtClean="0"/>
              <a:t>merítus</a:t>
            </a:r>
            <a:r>
              <a:rPr lang="is-IS" dirty="0" smtClean="0"/>
              <a:t> </a:t>
            </a:r>
            <a:r>
              <a:rPr lang="is-IS" dirty="0"/>
              <a:t>við </a:t>
            </a:r>
            <a:r>
              <a:rPr lang="is-IS" dirty="0" smtClean="0"/>
              <a:t>lagadeild </a:t>
            </a:r>
            <a:r>
              <a:rPr lang="is-IS" dirty="0" smtClean="0"/>
              <a:t>Stokkhólmsháskóla</a:t>
            </a:r>
          </a:p>
          <a:p>
            <a:r>
              <a:rPr lang="is-IS" dirty="0" err="1" smtClean="0"/>
              <a:t>Advokatforeningen</a:t>
            </a:r>
            <a:r>
              <a:rPr lang="is-IS" dirty="0" smtClean="0"/>
              <a:t> </a:t>
            </a:r>
            <a:r>
              <a:rPr lang="is-IS" dirty="0"/>
              <a:t>í </a:t>
            </a:r>
            <a:r>
              <a:rPr lang="is-IS" dirty="0" smtClean="0"/>
              <a:t>Noregi </a:t>
            </a:r>
          </a:p>
          <a:p>
            <a:r>
              <a:rPr lang="is-IS" dirty="0" smtClean="0"/>
              <a:t>Ragnhild </a:t>
            </a:r>
            <a:r>
              <a:rPr lang="is-IS" dirty="0"/>
              <a:t>Helene Hennum, prófessor við lagadeild </a:t>
            </a:r>
            <a:r>
              <a:rPr lang="is-IS" dirty="0" err="1" smtClean="0"/>
              <a:t>Oslóarháskóla</a:t>
            </a:r>
            <a:endParaRPr lang="is-IS" dirty="0" smtClean="0"/>
          </a:p>
          <a:p>
            <a:r>
              <a:rPr lang="is-IS" dirty="0" err="1" smtClean="0"/>
              <a:t>Erstatningsnaevnet</a:t>
            </a:r>
            <a:r>
              <a:rPr lang="is-IS" dirty="0" smtClean="0"/>
              <a:t> </a:t>
            </a:r>
            <a:r>
              <a:rPr lang="is-IS" dirty="0"/>
              <a:t>í </a:t>
            </a:r>
            <a:r>
              <a:rPr lang="is-IS" dirty="0" smtClean="0"/>
              <a:t>Danmörku</a:t>
            </a:r>
            <a:endParaRPr lang="is-IS" dirty="0"/>
          </a:p>
          <a:p>
            <a:r>
              <a:rPr lang="is-IS" dirty="0" smtClean="0"/>
              <a:t>Hjælp </a:t>
            </a:r>
            <a:r>
              <a:rPr lang="is-IS" dirty="0"/>
              <a:t>Voldsofre í </a:t>
            </a:r>
            <a:r>
              <a:rPr lang="is-IS" dirty="0" smtClean="0"/>
              <a:t>Danmörku</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Helstu kostir og gallar við að höfða einkamál/skaðabótamál</a:t>
            </a:r>
            <a:br>
              <a:rPr lang="is-IS" dirty="0" smtClean="0"/>
            </a:br>
            <a:r>
              <a:rPr lang="is-IS" sz="1800" dirty="0" smtClean="0"/>
              <a:t> (</a:t>
            </a:r>
            <a:r>
              <a:rPr lang="en-GB" sz="1800" dirty="0" smtClean="0"/>
              <a:t>Perry, 2009; Godden, 2013; Swan, 2013</a:t>
            </a:r>
            <a:r>
              <a:rPr lang="is-IS" sz="1800" dirty="0" smtClean="0"/>
              <a:t>)</a:t>
            </a:r>
            <a:endParaRPr lang="en-GB" sz="1800" dirty="0"/>
          </a:p>
        </p:txBody>
      </p:sp>
      <p:sp>
        <p:nvSpPr>
          <p:cNvPr id="3" name="Content Placeholder 2"/>
          <p:cNvSpPr>
            <a:spLocks noGrp="1"/>
          </p:cNvSpPr>
          <p:nvPr>
            <p:ph idx="1"/>
          </p:nvPr>
        </p:nvSpPr>
        <p:spPr>
          <a:xfrm>
            <a:off x="457200" y="1772816"/>
            <a:ext cx="8229600" cy="4608512"/>
          </a:xfrm>
        </p:spPr>
        <p:txBody>
          <a:bodyPr>
            <a:normAutofit fontScale="70000" lnSpcReduction="20000"/>
          </a:bodyPr>
          <a:lstStyle/>
          <a:p>
            <a:pPr lvl="0"/>
            <a:r>
              <a:rPr lang="is-IS" dirty="0" smtClean="0"/>
              <a:t>Þolendur </a:t>
            </a:r>
            <a:r>
              <a:rPr lang="is-IS" dirty="0"/>
              <a:t>hafi meiri stjórn á mikilvægum ákvarðanatökum er varða málaferlin þar sem þeir eru aðilar að málinu, ólíkt stöðu þeirra sem vitnis í opinberum </a:t>
            </a:r>
            <a:r>
              <a:rPr lang="is-IS" dirty="0" smtClean="0"/>
              <a:t>málum. „Brotaþoli“ </a:t>
            </a:r>
            <a:r>
              <a:rPr lang="is-IS" dirty="0" err="1" smtClean="0"/>
              <a:t>vs</a:t>
            </a:r>
            <a:r>
              <a:rPr lang="is-IS" dirty="0" smtClean="0"/>
              <a:t>. „stefnandi“</a:t>
            </a:r>
            <a:endParaRPr lang="en-GB" dirty="0"/>
          </a:p>
          <a:p>
            <a:pPr lvl="0"/>
            <a:r>
              <a:rPr lang="is-IS" dirty="0" smtClean="0"/>
              <a:t>Sönnunarbyrðin </a:t>
            </a:r>
            <a:r>
              <a:rPr lang="is-IS" dirty="0"/>
              <a:t>er ekki eins þung og </a:t>
            </a:r>
            <a:r>
              <a:rPr lang="is-IS" dirty="0" smtClean="0"/>
              <a:t>öðruvísi háttað en í </a:t>
            </a:r>
            <a:r>
              <a:rPr lang="is-IS" dirty="0"/>
              <a:t>opinberum </a:t>
            </a:r>
            <a:r>
              <a:rPr lang="is-IS" dirty="0" smtClean="0"/>
              <a:t>málum. “Hafið yfir skynsamlegan vafa” </a:t>
            </a:r>
            <a:r>
              <a:rPr lang="is-IS" dirty="0" err="1" smtClean="0"/>
              <a:t>vs</a:t>
            </a:r>
            <a:r>
              <a:rPr lang="is-IS" dirty="0" smtClean="0"/>
              <a:t>. “meiri líkur en minni” (?)</a:t>
            </a:r>
            <a:endParaRPr lang="en-GB" dirty="0"/>
          </a:p>
          <a:p>
            <a:pPr lvl="0"/>
            <a:r>
              <a:rPr lang="is-IS" dirty="0" smtClean="0"/>
              <a:t>Ef stefnandi/þolandi </a:t>
            </a:r>
            <a:r>
              <a:rPr lang="is-IS" dirty="0"/>
              <a:t>vinnur málið felst </a:t>
            </a:r>
            <a:r>
              <a:rPr lang="is-IS" dirty="0" smtClean="0"/>
              <a:t>í því opinber viðurkenning </a:t>
            </a:r>
            <a:r>
              <a:rPr lang="is-IS" dirty="0"/>
              <a:t>á </a:t>
            </a:r>
            <a:r>
              <a:rPr lang="is-IS" dirty="0" smtClean="0"/>
              <a:t>að </a:t>
            </a:r>
            <a:r>
              <a:rPr lang="is-IS" dirty="0"/>
              <a:t>hafa verið </a:t>
            </a:r>
            <a:r>
              <a:rPr lang="is-IS" dirty="0" smtClean="0"/>
              <a:t>beitt/ur </a:t>
            </a:r>
            <a:r>
              <a:rPr lang="is-IS" dirty="0"/>
              <a:t>ranglæti sem í sumum tilfellum skiptir </a:t>
            </a:r>
            <a:r>
              <a:rPr lang="is-IS" dirty="0" smtClean="0"/>
              <a:t>þolendur mestu máli (Herman, 2005) og getur verið það sem stefnendur vonast helst eftir (</a:t>
            </a:r>
            <a:r>
              <a:rPr lang="is-IS" dirty="0" err="1" smtClean="0"/>
              <a:t>Felthusen</a:t>
            </a:r>
            <a:r>
              <a:rPr lang="is-IS" dirty="0" smtClean="0"/>
              <a:t> </a:t>
            </a:r>
            <a:r>
              <a:rPr lang="is-IS" dirty="0" err="1" smtClean="0"/>
              <a:t>ofl</a:t>
            </a:r>
            <a:r>
              <a:rPr lang="is-IS" dirty="0" smtClean="0"/>
              <a:t>, 2000)</a:t>
            </a:r>
            <a:endParaRPr lang="en-GB" dirty="0"/>
          </a:p>
          <a:p>
            <a:r>
              <a:rPr lang="is-IS" dirty="0" smtClean="0"/>
              <a:t>Ef málin tapast getur það haft mjög neikvæðar afleiðingar á líðan og heilsu stefnanda/þolanda.</a:t>
            </a:r>
            <a:endParaRPr lang="en-GB" dirty="0" smtClean="0"/>
          </a:p>
          <a:p>
            <a:pPr lvl="0"/>
            <a:r>
              <a:rPr lang="is-IS" dirty="0" smtClean="0"/>
              <a:t>Aukinn </a:t>
            </a:r>
            <a:r>
              <a:rPr lang="is-IS" dirty="0"/>
              <a:t>fjöldi dómsúrskurða í þágu </a:t>
            </a:r>
            <a:r>
              <a:rPr lang="is-IS" dirty="0" smtClean="0"/>
              <a:t>stefnenda í kynferðisbrotamálum gæti haft </a:t>
            </a:r>
            <a:r>
              <a:rPr lang="is-IS" dirty="0"/>
              <a:t>samfélagsleg áhrif í þágu </a:t>
            </a:r>
            <a:r>
              <a:rPr lang="is-IS" dirty="0" smtClean="0"/>
              <a:t>almannahagsmuna.</a:t>
            </a:r>
            <a:endParaRPr lang="en-GB" dirty="0"/>
          </a:p>
          <a:p>
            <a:pPr lvl="0"/>
            <a:r>
              <a:rPr lang="is-IS" dirty="0" smtClean="0"/>
              <a:t>Fjárhagsleg áhætta. Má rýmka skilyrði fyrir gjafsókn?</a:t>
            </a:r>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Eru þeir sem fremja kynferðisbrot borgunarmenn fyrir bótum?</a:t>
            </a:r>
            <a:endParaRPr lang="en-GB" dirty="0"/>
          </a:p>
        </p:txBody>
      </p:sp>
      <p:graphicFrame>
        <p:nvGraphicFramePr>
          <p:cNvPr id="4" name="Table 3"/>
          <p:cNvGraphicFramePr>
            <a:graphicFrameLocks noGrp="1"/>
          </p:cNvGraphicFramePr>
          <p:nvPr/>
        </p:nvGraphicFramePr>
        <p:xfrm>
          <a:off x="395538" y="2132856"/>
          <a:ext cx="8136903" cy="1872986"/>
        </p:xfrm>
        <a:graphic>
          <a:graphicData uri="http://schemas.openxmlformats.org/drawingml/2006/table">
            <a:tbl>
              <a:tblPr/>
              <a:tblGrid>
                <a:gridCol w="3914927"/>
                <a:gridCol w="1321694"/>
                <a:gridCol w="966761"/>
                <a:gridCol w="803396"/>
                <a:gridCol w="1130125"/>
              </a:tblGrid>
              <a:tr h="432049">
                <a:tc>
                  <a:txBody>
                    <a:bodyPr/>
                    <a:lstStyle/>
                    <a:p>
                      <a:pPr>
                        <a:spcAft>
                          <a:spcPts val="0"/>
                        </a:spcAft>
                      </a:pPr>
                      <a:r>
                        <a:rPr lang="is-IS" sz="2000" dirty="0" smtClean="0">
                          <a:solidFill>
                            <a:srgbClr val="000000"/>
                          </a:solidFill>
                          <a:latin typeface="Arial Narrow"/>
                          <a:ea typeface="Times New Roman"/>
                          <a:cs typeface="Times New Roman"/>
                        </a:rPr>
                        <a:t>Á sakborningur</a:t>
                      </a:r>
                      <a:r>
                        <a:rPr lang="is-IS" sz="2000" baseline="0" dirty="0" smtClean="0">
                          <a:solidFill>
                            <a:srgbClr val="000000"/>
                          </a:solidFill>
                          <a:latin typeface="Arial Narrow"/>
                          <a:ea typeface="Times New Roman"/>
                          <a:cs typeface="Times New Roman"/>
                        </a:rPr>
                        <a:t> við geðræn eða félagsleg vandamál að stríða og/eða misnotar áfengi eða önnur vímuefni ? (N=70)</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Niðurfelling</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Ákæra</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a:solidFill>
                            <a:srgbClr val="000000"/>
                          </a:solidFill>
                          <a:latin typeface="Arial Narrow"/>
                          <a:ea typeface="Times New Roman"/>
                          <a:cs typeface="Times New Roman"/>
                        </a:rPr>
                        <a:t>Fjöldi brota</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err="1">
                          <a:solidFill>
                            <a:srgbClr val="000000"/>
                          </a:solidFill>
                          <a:latin typeface="Arial Narrow"/>
                          <a:ea typeface="Times New Roman"/>
                          <a:cs typeface="Times New Roman"/>
                        </a:rPr>
                        <a:t>Kí-kvaðrat</a:t>
                      </a:r>
                      <a:r>
                        <a:rPr lang="is-IS" sz="2000" dirty="0">
                          <a:solidFill>
                            <a:srgbClr val="000000"/>
                          </a:solidFill>
                          <a:latin typeface="Arial Narrow"/>
                          <a:ea typeface="Times New Roman"/>
                          <a:cs typeface="Times New Roman"/>
                        </a:rPr>
                        <a:t>  </a:t>
                      </a:r>
                      <a:endParaRPr lang="is-IS" sz="2000" dirty="0" smtClean="0">
                        <a:solidFill>
                          <a:srgbClr val="000000"/>
                        </a:solidFill>
                        <a:latin typeface="Arial Narrow"/>
                        <a:ea typeface="Times New Roman"/>
                        <a:cs typeface="Times New Roman"/>
                      </a:endParaRPr>
                    </a:p>
                    <a:p>
                      <a:pPr algn="ctr">
                        <a:spcAft>
                          <a:spcPts val="0"/>
                        </a:spcAft>
                      </a:pPr>
                      <a:r>
                        <a:rPr lang="is-IS" sz="2000" dirty="0" err="1" smtClean="0">
                          <a:solidFill>
                            <a:srgbClr val="000000"/>
                          </a:solidFill>
                          <a:latin typeface="Arial Narrow"/>
                          <a:ea typeface="Times New Roman"/>
                          <a:cs typeface="Times New Roman"/>
                        </a:rPr>
                        <a:t>p-gildi</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r>
              <a:tr h="479293">
                <a:tc>
                  <a:txBody>
                    <a:bodyPr/>
                    <a:lstStyle/>
                    <a:p>
                      <a:pPr>
                        <a:spcAft>
                          <a:spcPts val="0"/>
                        </a:spcAft>
                      </a:pPr>
                      <a:r>
                        <a:rPr lang="is-IS" sz="2000" dirty="0">
                          <a:solidFill>
                            <a:srgbClr val="000000"/>
                          </a:solidFill>
                          <a:latin typeface="Arial Narrow"/>
                          <a:ea typeface="Times New Roman"/>
                          <a:cs typeface="Times New Roman"/>
                        </a:rPr>
                        <a:t>  Já</a:t>
                      </a:r>
                      <a:endParaRPr lang="is-IS" sz="2000" dirty="0">
                        <a:solidFill>
                          <a:srgbClr val="000000"/>
                        </a:solidFill>
                        <a:latin typeface="Times New Roman"/>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is-IS" sz="2000" dirty="0" smtClean="0">
                          <a:solidFill>
                            <a:srgbClr val="000000"/>
                          </a:solidFill>
                          <a:latin typeface="Arial Narrow"/>
                          <a:ea typeface="Times New Roman"/>
                          <a:cs typeface="Times New Roman"/>
                        </a:rPr>
                        <a:t>32%</a:t>
                      </a:r>
                      <a:endParaRPr lang="is-IS" sz="2000" dirty="0">
                        <a:solidFill>
                          <a:srgbClr val="000000"/>
                        </a:solidFill>
                        <a:latin typeface="Times New Roman"/>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is-IS" sz="2000" dirty="0" smtClean="0">
                          <a:solidFill>
                            <a:srgbClr val="000000"/>
                          </a:solidFill>
                          <a:latin typeface="Arial Narrow"/>
                          <a:ea typeface="Times New Roman"/>
                          <a:cs typeface="Times New Roman"/>
                        </a:rPr>
                        <a:t>68%</a:t>
                      </a:r>
                      <a:endParaRPr lang="is-IS" sz="2000" dirty="0">
                        <a:solidFill>
                          <a:srgbClr val="000000"/>
                        </a:solidFill>
                        <a:latin typeface="Times New Roman"/>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is-IS" sz="2000" dirty="0" smtClean="0">
                          <a:solidFill>
                            <a:srgbClr val="000000"/>
                          </a:solidFill>
                          <a:latin typeface="Arial Narrow"/>
                          <a:ea typeface="Times New Roman"/>
                          <a:cs typeface="Times New Roman"/>
                        </a:rPr>
                        <a:t>22</a:t>
                      </a:r>
                      <a:endParaRPr lang="is-IS" sz="2000" dirty="0">
                        <a:solidFill>
                          <a:srgbClr val="000000"/>
                        </a:solidFill>
                        <a:latin typeface="Times New Roman"/>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is-IS" sz="2000" dirty="0" smtClean="0">
                          <a:solidFill>
                            <a:srgbClr val="000000"/>
                          </a:solidFill>
                          <a:latin typeface="Arial Narrow"/>
                          <a:ea typeface="Times New Roman"/>
                          <a:cs typeface="Times New Roman"/>
                        </a:rPr>
                        <a:t>20,110</a:t>
                      </a:r>
                      <a:endParaRPr lang="is-IS" sz="2000" dirty="0">
                        <a:solidFill>
                          <a:srgbClr val="000000"/>
                        </a:solidFill>
                        <a:latin typeface="Times New Roman"/>
                        <a:ea typeface="Times New Roman"/>
                        <a:cs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r>
              <a:tr h="479293">
                <a:tc>
                  <a:txBody>
                    <a:bodyPr/>
                    <a:lstStyle/>
                    <a:p>
                      <a:pPr>
                        <a:spcAft>
                          <a:spcPts val="0"/>
                        </a:spcAft>
                      </a:pPr>
                      <a:r>
                        <a:rPr lang="is-IS" sz="2000">
                          <a:solidFill>
                            <a:srgbClr val="000000"/>
                          </a:solidFill>
                          <a:latin typeface="Arial Narrow"/>
                          <a:ea typeface="Times New Roman"/>
                          <a:cs typeface="Times New Roman"/>
                        </a:rPr>
                        <a:t>  Nei</a:t>
                      </a:r>
                      <a:endParaRPr lang="is-IS" sz="200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85%</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15%</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48</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is-IS" sz="2000" dirty="0" smtClean="0">
                          <a:solidFill>
                            <a:srgbClr val="000000"/>
                          </a:solidFill>
                          <a:latin typeface="Arial Narrow"/>
                          <a:ea typeface="Times New Roman"/>
                          <a:cs typeface="Times New Roman"/>
                        </a:rPr>
                        <a:t>p&lt;0.001</a:t>
                      </a:r>
                      <a:endParaRPr lang="is-IS" sz="2000" dirty="0">
                        <a:solidFill>
                          <a:srgbClr val="000000"/>
                        </a:solidFill>
                        <a:latin typeface="Times New Roman"/>
                        <a:ea typeface="Times New Roman"/>
                        <a:cs typeface="Times New Roman"/>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467544" y="4797152"/>
            <a:ext cx="7632848" cy="369332"/>
          </a:xfrm>
          <a:prstGeom prst="rect">
            <a:avLst/>
          </a:prstGeom>
          <a:noFill/>
        </p:spPr>
        <p:txBody>
          <a:bodyPr wrap="square" rtlCol="0">
            <a:spAutoFit/>
          </a:bodyPr>
          <a:lstStyle/>
          <a:p>
            <a:r>
              <a:rPr lang="is-IS" dirty="0" smtClean="0"/>
              <a:t>(Hildur Fjóla Antonsdóttir og Þorbjörg Sigríður Gunnlaugsdóttir, 2013)</a:t>
            </a:r>
            <a:endParaRPr lang="en-GB" dirty="0"/>
          </a:p>
        </p:txBody>
      </p:sp>
      <p:sp>
        <p:nvSpPr>
          <p:cNvPr id="6" name="TextBox 5"/>
          <p:cNvSpPr txBox="1"/>
          <p:nvPr/>
        </p:nvSpPr>
        <p:spPr>
          <a:xfrm>
            <a:off x="467544" y="4077072"/>
            <a:ext cx="7992888" cy="369332"/>
          </a:xfrm>
          <a:prstGeom prst="rect">
            <a:avLst/>
          </a:prstGeom>
          <a:noFill/>
        </p:spPr>
        <p:txBody>
          <a:bodyPr wrap="square" rtlCol="0">
            <a:spAutoFit/>
          </a:bodyPr>
          <a:lstStyle/>
          <a:p>
            <a:r>
              <a:rPr lang="is-IS" dirty="0" smtClean="0"/>
              <a:t>Upplýsingar ekki til staðar = 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Erfitt að færa sönnur á tjónið ef ekki er hægt að ákæra í málinu?</a:t>
            </a:r>
            <a:endParaRPr lang="en-GB" dirty="0"/>
          </a:p>
        </p:txBody>
      </p:sp>
      <p:sp>
        <p:nvSpPr>
          <p:cNvPr id="3" name="Content Placeholder 2"/>
          <p:cNvSpPr>
            <a:spLocks noGrp="1"/>
          </p:cNvSpPr>
          <p:nvPr>
            <p:ph idx="1"/>
          </p:nvPr>
        </p:nvSpPr>
        <p:spPr>
          <a:xfrm>
            <a:off x="457200" y="1772816"/>
            <a:ext cx="8229600" cy="4353347"/>
          </a:xfrm>
        </p:spPr>
        <p:txBody>
          <a:bodyPr>
            <a:normAutofit fontScale="92500" lnSpcReduction="20000"/>
          </a:bodyPr>
          <a:lstStyle/>
          <a:p>
            <a:r>
              <a:rPr lang="is-IS" dirty="0" smtClean="0"/>
              <a:t>„Þetta er svolítið </a:t>
            </a:r>
            <a:r>
              <a:rPr lang="is-IS" dirty="0" err="1" smtClean="0"/>
              <a:t>interesting</a:t>
            </a:r>
            <a:r>
              <a:rPr lang="is-IS" dirty="0" smtClean="0"/>
              <a:t>, því ef að mál er þannig sönnunarlega séð að það er ekki talið sko nógu gott til að fara með í dóm og ákæra í því þá er svolítið erfitt að þú veist færa sönnur á tjónið. Það er ekki einu sinni hægt að ákæra í þessu, eða ég allavega sé það ekki fyrir mér. Það eru vægari sönnunarkröfur í þessu heldur en sakamálum, ég veit það, en engu að síður. Þetta er gert í Bandaríkjunum eins og OJ </a:t>
            </a:r>
            <a:r>
              <a:rPr lang="is-IS" dirty="0" err="1" smtClean="0"/>
              <a:t>Simpson</a:t>
            </a:r>
            <a:r>
              <a:rPr lang="is-IS" dirty="0" smtClean="0"/>
              <a:t> og þetta, og er kannski bara mjög algengt í Bandaríkjunum. Ég held þetta sé ekki algengt hér.“ (Verjandi)</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896</TotalTime>
  <Words>1397</Words>
  <Application>Microsoft Office PowerPoint</Application>
  <PresentationFormat>On-screen Show (4:3)</PresentationFormat>
  <Paragraphs>91</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„...[það mun] alltaf halla á brotaþola sé þetta sakamál“. Er ástæða til að nýta skaðabótaréttinn í auknum mæli í kynferðisbrotamálum?</vt:lpstr>
      <vt:lpstr>Umfang kynferðisofbeldis</vt:lpstr>
      <vt:lpstr>Slide 3</vt:lpstr>
      <vt:lpstr>Erfið sönnunarstaða</vt:lpstr>
      <vt:lpstr>...[það mun] alltaf halla á brotaþola sé þetta sakamál</vt:lpstr>
      <vt:lpstr>Óformleg könnun á meðal eftirtaldra aðila í Svíþjóð, Noregi og Danmörku:</vt:lpstr>
      <vt:lpstr>Helstu kostir og gallar við að höfða einkamál/skaðabótamál  (Perry, 2009; Godden, 2013; Swan, 2013)</vt:lpstr>
      <vt:lpstr>Eru þeir sem fremja kynferðisbrot borgunarmenn fyrir bótum?</vt:lpstr>
      <vt:lpstr>Erfitt að færa sönnur á tjónið ef ekki er hægt að ákæra í málinu?</vt:lpstr>
      <vt:lpstr>Úrræði í fyrndum málum, þar sem játning liggur fyrir? </vt:lpstr>
      <vt:lpstr>Óvíst að niðurstaðan yrði önnur en hægt að horfa aðeins öðruvísi á aðstæður</vt:lpstr>
      <vt:lpstr>Þá er sönnunarstaðan orðin 50/50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hildurfa</dc:creator>
  <cp:lastModifiedBy>hildurfa</cp:lastModifiedBy>
  <cp:revision>75</cp:revision>
  <dcterms:created xsi:type="dcterms:W3CDTF">2014-03-23T16:28:00Z</dcterms:created>
  <dcterms:modified xsi:type="dcterms:W3CDTF">2014-03-28T13:20:11Z</dcterms:modified>
</cp:coreProperties>
</file>