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669088" cy="97536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B82AC-2FE0-4D2D-A48C-AF5D26321785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F4AD2-D12C-42FF-8BD3-536E70F093EE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184145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406797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83109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124245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347631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54957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168960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340413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23071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168793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235521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165954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5A4C-298A-496A-962D-F6E6DF755D39}" type="datetimeFigureOut">
              <a:rPr lang="is-IS" smtClean="0"/>
              <a:pPr/>
              <a:t>31.3.2014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A069D-7C91-47C1-A724-25D469245EE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402837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769" b="3346"/>
          <a:stretch/>
        </p:blipFill>
        <p:spPr>
          <a:xfrm>
            <a:off x="0" y="1"/>
            <a:ext cx="9162059" cy="1412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695198"/>
            <a:ext cx="2843808" cy="116280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50938" y="19168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 smtClean="0"/>
              <a:t>Er hægt að ná fram réttlæti í kynferðisbrotamálum</a:t>
            </a:r>
          </a:p>
          <a:p>
            <a:r>
              <a:rPr lang="is-IS" dirty="0" smtClean="0"/>
              <a:t>á grundvelli skaðabótaréttar?</a:t>
            </a:r>
          </a:p>
          <a:p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29249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dirty="0" smtClean="0"/>
              <a:t>Miskabætur </a:t>
            </a:r>
          </a:p>
          <a:p>
            <a:r>
              <a:rPr lang="is-IS" dirty="0" smtClean="0"/>
              <a:t>réttarstaða brotaþola</a:t>
            </a:r>
          </a:p>
          <a:p>
            <a:endParaRPr lang="is-IS" dirty="0"/>
          </a:p>
          <a:p>
            <a:r>
              <a:rPr lang="is-IS" dirty="0" smtClean="0"/>
              <a:t>Margrét Gunnlaugsdóttir hrl.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xmlns="" val="136499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Staða brotaþola í sakamáli </a:t>
            </a:r>
            <a:br>
              <a:rPr lang="is-IS" dirty="0" smtClean="0"/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316416" cy="4713387"/>
          </a:xfrm>
        </p:spPr>
        <p:txBody>
          <a:bodyPr>
            <a:normAutofit/>
          </a:bodyPr>
          <a:lstStyle/>
          <a:p>
            <a:r>
              <a:rPr lang="is-IS" sz="2800" dirty="0" smtClean="0"/>
              <a:t>Hugtakið „brotaþoli“ skilgreint í lögum um meðferð sakamála: „sá maður sem kveðst hafa orðið fyrir misgerð af völdum afbrots“</a:t>
            </a:r>
          </a:p>
          <a:p>
            <a:r>
              <a:rPr lang="is-IS" sz="2800" dirty="0" smtClean="0"/>
              <a:t>Brotaþoli er ekki aðili að sakamáli, hefur réttarstöðu vitnis</a:t>
            </a:r>
          </a:p>
          <a:p>
            <a:r>
              <a:rPr lang="is-IS" sz="2800" dirty="0" smtClean="0"/>
              <a:t>Undantekning varðandi einkaréttarkröfu</a:t>
            </a:r>
          </a:p>
          <a:p>
            <a:r>
              <a:rPr lang="is-IS" sz="2800" dirty="0" smtClean="0"/>
              <a:t>Brotaþoli sá sem kærir kynferðisbrot.</a:t>
            </a:r>
          </a:p>
          <a:p>
            <a:r>
              <a:rPr lang="is-IS" sz="2800" dirty="0" smtClean="0"/>
              <a:t>Neyðarmóttaka kynferðisbrota, </a:t>
            </a:r>
          </a:p>
          <a:p>
            <a:r>
              <a:rPr lang="is-IS" sz="2800" dirty="0" smtClean="0"/>
              <a:t>Réttarstaða brotaþoli styrkt með lögum nr. 36/1999</a:t>
            </a:r>
          </a:p>
          <a:p>
            <a:endParaRPr lang="is-I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05"/>
          <a:stretch/>
        </p:blipFill>
        <p:spPr>
          <a:xfrm>
            <a:off x="6300192" y="5799544"/>
            <a:ext cx="2843808" cy="105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55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Hlutverk réttargæslumanns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Lögreglu skylt að tilnefna brotaþola réttargæslumann ef brot beinist að XXII. kafla hegningarlaga og brotaþoli óskar þess. </a:t>
            </a:r>
          </a:p>
          <a:p>
            <a:r>
              <a:rPr lang="is-IS" dirty="0" smtClean="0"/>
              <a:t>Ávallt skylda ef brotaþoli er yngri en 18 ára</a:t>
            </a:r>
          </a:p>
          <a:p>
            <a:r>
              <a:rPr lang="is-IS" dirty="0" smtClean="0"/>
              <a:t>Hlutverk réttargæslumanns að gæta hagsmuna brotaþola og setja fram einkaréttarkröfur</a:t>
            </a:r>
          </a:p>
          <a:p>
            <a:r>
              <a:rPr lang="is-IS" dirty="0" smtClean="0"/>
              <a:t>Viðstaddur skýrslutöku hjá lögreglu</a:t>
            </a:r>
          </a:p>
          <a:p>
            <a:r>
              <a:rPr lang="is-IS" dirty="0" smtClean="0"/>
              <a:t>Viðstaddur skýrslutöku fyrir dómi, ef brotaþoli er yngri en 15 ára</a:t>
            </a:r>
          </a:p>
          <a:p>
            <a:endParaRPr lang="is-IS" dirty="0" smtClean="0"/>
          </a:p>
          <a:p>
            <a:endParaRPr lang="is-I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05"/>
          <a:stretch/>
        </p:blipFill>
        <p:spPr>
          <a:xfrm>
            <a:off x="6300192" y="5799544"/>
            <a:ext cx="2843808" cy="105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49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Einkaréttarkrafa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Bótakrafa, á grundvelli 26. gr. skblaga.</a:t>
            </a:r>
          </a:p>
          <a:p>
            <a:r>
              <a:rPr lang="is-IS" dirty="0" smtClean="0"/>
              <a:t>Bótakrafa gerð á rannsóknarstigi, kynnt kærða, áður en ákvörðun er tekin um útgáfu ákæru.</a:t>
            </a:r>
          </a:p>
          <a:p>
            <a:r>
              <a:rPr lang="is-IS" dirty="0" smtClean="0"/>
              <a:t>Fyrirvari er gerður um hækkun bótakröfu reynist tjón meira. </a:t>
            </a:r>
          </a:p>
          <a:p>
            <a:r>
              <a:rPr lang="is-IS" dirty="0" smtClean="0"/>
              <a:t>Réttarfarshagræði laga um meðferð sakamála, til að fá leyst úr kröfu á einfaldan og fljótvirkan hátt.</a:t>
            </a:r>
          </a:p>
          <a:p>
            <a:r>
              <a:rPr lang="is-IS" dirty="0"/>
              <a:t>Réttargæslumaður er viðstaddur þinghöld eftir útgáfu </a:t>
            </a:r>
            <a:r>
              <a:rPr lang="is-IS" dirty="0" smtClean="0"/>
              <a:t>ákæru og fylgir henni eftir við aðalmeðferð.</a:t>
            </a:r>
            <a:endParaRPr lang="is-IS" dirty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05"/>
          <a:stretch/>
        </p:blipFill>
        <p:spPr>
          <a:xfrm>
            <a:off x="6300192" y="5799544"/>
            <a:ext cx="2843808" cy="105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98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Sönnunar gögn um miskatjón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Sálfræðivottorð</a:t>
            </a:r>
          </a:p>
          <a:p>
            <a:r>
              <a:rPr lang="is-IS" dirty="0" smtClean="0"/>
              <a:t>Vottorð sálfræðinga NM og Barnahúss.</a:t>
            </a:r>
          </a:p>
          <a:p>
            <a:r>
              <a:rPr lang="is-IS" dirty="0" smtClean="0"/>
              <a:t>Brotaþoli afþakkar meðferð.</a:t>
            </a:r>
          </a:p>
          <a:p>
            <a:r>
              <a:rPr lang="is-IS" dirty="0" smtClean="0"/>
              <a:t>Dómvenja að dæma miskabætur á grundvelli 26. gr. skbl. ef sakfellt er fyrir kynferðisbrot.</a:t>
            </a:r>
          </a:p>
          <a:p>
            <a:r>
              <a:rPr lang="is-IS" dirty="0" smtClean="0"/>
              <a:t>Sýkna</a:t>
            </a:r>
          </a:p>
          <a:p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05"/>
          <a:stretch/>
        </p:blipFill>
        <p:spPr>
          <a:xfrm>
            <a:off x="6300192" y="5799544"/>
            <a:ext cx="2843808" cy="105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61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Bótanefnd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Lög um greiðslu ríkissjóðs, vegna brota á hegningarlögum</a:t>
            </a:r>
          </a:p>
          <a:p>
            <a:r>
              <a:rPr lang="is-IS" dirty="0" smtClean="0"/>
              <a:t>Tryggir greiðslu tildæmdra bóta að hámarki:</a:t>
            </a:r>
          </a:p>
          <a:p>
            <a:r>
              <a:rPr lang="is-IS" dirty="0" smtClean="0"/>
              <a:t>Kr. 3.000.000 fyrir miska</a:t>
            </a:r>
          </a:p>
          <a:p>
            <a:r>
              <a:rPr lang="is-IS" dirty="0" smtClean="0"/>
              <a:t>Kr. 5.000.000 fyrir líkamstjón</a:t>
            </a:r>
          </a:p>
          <a:p>
            <a:r>
              <a:rPr lang="is-IS" dirty="0" smtClean="0"/>
              <a:t>Óháð gjaldfærni sakfellda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05"/>
          <a:stretch/>
        </p:blipFill>
        <p:spPr>
          <a:xfrm>
            <a:off x="6300192" y="5799544"/>
            <a:ext cx="2843808" cy="105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31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Einkamál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Brotaþoli fylgir eftir bótakröfu í einkamáli, sbr. dóm Hæstaréttar nr. 49/2005.</a:t>
            </a:r>
          </a:p>
          <a:p>
            <a:r>
              <a:rPr lang="is-IS" dirty="0" smtClean="0"/>
              <a:t>Sanna skort á samþykki.</a:t>
            </a:r>
          </a:p>
          <a:p>
            <a:r>
              <a:rPr lang="is-IS" dirty="0" smtClean="0"/>
              <a:t>Af hverju fara ekki fleiri brotaþolar í einkamál, ef ákærði er sýknaður fyrir dómi eða mál fellt niður?</a:t>
            </a:r>
          </a:p>
          <a:p>
            <a:r>
              <a:rPr lang="is-IS" dirty="0" smtClean="0"/>
              <a:t>Mál Hæstaréttar nr. 215/2013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05"/>
          <a:stretch/>
        </p:blipFill>
        <p:spPr>
          <a:xfrm>
            <a:off x="6300192" y="5799544"/>
            <a:ext cx="2843808" cy="105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52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Varanlegar afleiðingar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„Kynferðisbrot </a:t>
            </a:r>
            <a:r>
              <a:rPr lang="is-IS" dirty="0"/>
              <a:t>eins og hér er lýst eru til þess fallin að valda þeim sem fyrir verða, margvíslegum erfiðleikum af sálrænum og félagslegum toga og eins og aðstæður brotaþola eru háttaðar í máli þessu eru líkur fyrir því að tjón sé ekki að fullu komið </a:t>
            </a:r>
            <a:r>
              <a:rPr lang="is-IS" dirty="0" smtClean="0"/>
              <a:t>fram“.</a:t>
            </a:r>
            <a:endParaRPr lang="is-IS" dirty="0"/>
          </a:p>
          <a:p>
            <a:r>
              <a:rPr lang="is-IS" dirty="0" smtClean="0"/>
              <a:t>Matsgerð aflað eftir að máli lýkur</a:t>
            </a:r>
            <a:endParaRPr lang="is-I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05"/>
          <a:stretch/>
        </p:blipFill>
        <p:spPr>
          <a:xfrm>
            <a:off x="6300192" y="5799544"/>
            <a:ext cx="2843808" cy="105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763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369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Staða brotaþola í sakamáli  </vt:lpstr>
      <vt:lpstr>Hlutverk réttargæslumanns</vt:lpstr>
      <vt:lpstr>Einkaréttarkrafa </vt:lpstr>
      <vt:lpstr>Sönnunar gögn um miskatjón</vt:lpstr>
      <vt:lpstr>Bótanefnd</vt:lpstr>
      <vt:lpstr>Einkamál</vt:lpstr>
      <vt:lpstr>Varanlegar afleiðingar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Lög um sjúkratryggingar og skylda til tryggingar á sjúkraþjálfun</dc:title>
  <dc:creator>Inga Björg Hjaltadóttir</dc:creator>
  <cp:lastModifiedBy>hildurfa</cp:lastModifiedBy>
  <cp:revision>29</cp:revision>
  <cp:lastPrinted>2014-03-28T11:09:36Z</cp:lastPrinted>
  <dcterms:created xsi:type="dcterms:W3CDTF">2011-11-23T14:29:57Z</dcterms:created>
  <dcterms:modified xsi:type="dcterms:W3CDTF">2014-03-31T18:15:23Z</dcterms:modified>
</cp:coreProperties>
</file>